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892" r:id="rId2"/>
    <p:sldId id="966" r:id="rId3"/>
    <p:sldId id="980" r:id="rId4"/>
    <p:sldId id="994" r:id="rId5"/>
    <p:sldId id="995" r:id="rId6"/>
    <p:sldId id="997" r:id="rId7"/>
    <p:sldId id="979" r:id="rId8"/>
    <p:sldId id="993" r:id="rId9"/>
    <p:sldId id="825" r:id="rId10"/>
    <p:sldId id="985" r:id="rId11"/>
    <p:sldId id="981" r:id="rId12"/>
    <p:sldId id="986" r:id="rId13"/>
    <p:sldId id="987" r:id="rId14"/>
    <p:sldId id="982" r:id="rId15"/>
    <p:sldId id="989" r:id="rId16"/>
    <p:sldId id="983" r:id="rId17"/>
    <p:sldId id="984" r:id="rId18"/>
    <p:sldId id="988" r:id="rId19"/>
  </p:sldIdLst>
  <p:sldSz cx="9144000" cy="6858000" type="screen4x3"/>
  <p:notesSz cx="7099300" cy="9601200"/>
  <p:embeddedFontLst>
    <p:embeddedFont>
      <p:font typeface="Calibri" pitchFamily="34" charset="0"/>
      <p:regular r:id="rId22"/>
      <p:bold r:id="rId23"/>
      <p:italic r:id="rId24"/>
      <p:boldItalic r:id="rId25"/>
    </p:embeddedFont>
    <p:embeddedFont>
      <p:font typeface="MV Boli" pitchFamily="2" charset="0"/>
      <p:regular r:id="rId26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5681"/>
    <a:srgbClr val="336699"/>
    <a:srgbClr val="FFFFFF"/>
    <a:srgbClr val="6699FF"/>
    <a:srgbClr val="000000"/>
    <a:srgbClr val="FFCC99"/>
    <a:srgbClr val="ADADEB"/>
    <a:srgbClr val="FF7C80"/>
    <a:srgbClr val="0066FF"/>
    <a:srgbClr val="00336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Keine Formatvorlage, kein Gitternetz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74" autoAdjust="0"/>
    <p:restoredTop sz="92373" autoAdjust="0"/>
  </p:normalViewPr>
  <p:slideViewPr>
    <p:cSldViewPr showGuides="1">
      <p:cViewPr>
        <p:scale>
          <a:sx n="50" d="100"/>
          <a:sy n="50" d="100"/>
        </p:scale>
        <p:origin x="-2220" y="-804"/>
      </p:cViewPr>
      <p:guideLst>
        <p:guide orient="horz" pos="1026"/>
        <p:guide orient="horz"/>
        <p:guide orient="horz" pos="4292"/>
        <p:guide orient="horz" pos="300"/>
        <p:guide orient="horz" pos="482"/>
        <p:guide orient="horz" pos="1525"/>
        <p:guide orient="horz" pos="2115"/>
        <p:guide orient="horz" pos="2795"/>
        <p:guide orient="horz" pos="3612"/>
        <p:guide pos="5284"/>
        <p:guide pos="476"/>
        <p:guide pos="22"/>
        <p:guide pos="4876"/>
        <p:guide pos="249"/>
        <p:guide pos="3470"/>
        <p:guide pos="5647"/>
        <p:guide pos="24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942"/>
    </p:cViewPr>
  </p:sorterViewPr>
  <p:notesViewPr>
    <p:cSldViewPr showGuides="1">
      <p:cViewPr varScale="1">
        <p:scale>
          <a:sx n="76" d="100"/>
          <a:sy n="76" d="100"/>
        </p:scale>
        <p:origin x="-2058" y="-114"/>
      </p:cViewPr>
      <p:guideLst>
        <p:guide orient="horz" pos="3026"/>
        <p:guide pos="2236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8162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078163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120188"/>
            <a:ext cx="3078162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fld id="{6598DD73-B27F-49C7-AA1E-867464C29E9F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82660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8162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35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57288" y="720725"/>
            <a:ext cx="4799012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556125"/>
            <a:ext cx="5207000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smtClean="0"/>
              <a:t>Klicken Sie, um die Formate des Vorlagentextes zu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078163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120188"/>
            <a:ext cx="3078162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fld id="{22212C83-DC4D-476D-A23A-7CCEA46B7A1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781074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1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11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12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13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14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15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16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17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18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2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3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4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5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7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8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9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10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1613" y="0"/>
            <a:ext cx="7924800" cy="7647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334250" y="188913"/>
            <a:ext cx="2062163" cy="6592887"/>
          </a:xfrm>
          <a:prstGeom prst="rect">
            <a:avLst/>
          </a:prstGeo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143000" y="188913"/>
            <a:ext cx="6038850" cy="6592887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3568" y="836712"/>
            <a:ext cx="7924800" cy="5105400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</p:spTree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1613" y="0"/>
            <a:ext cx="7924800" cy="7647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143000" y="1676400"/>
            <a:ext cx="38862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81600" y="1676400"/>
            <a:ext cx="3886200" cy="44889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1613" y="0"/>
            <a:ext cx="7924800" cy="7647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zo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</p:spTree>
  </p:cSld>
  <p:clrMapOvr>
    <a:masterClrMapping/>
  </p:clrMapOvr>
  <p:transition>
    <p:zo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</p:spTree>
  </p:cSld>
  <p:clrMapOvr>
    <a:masterClrMapping/>
  </p:clrMapOvr>
  <p:transition>
    <p:zo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Rectangle 30"/>
          <p:cNvSpPr>
            <a:spLocks noChangeArrowheads="1"/>
          </p:cNvSpPr>
          <p:nvPr/>
        </p:nvSpPr>
        <p:spPr bwMode="auto">
          <a:xfrm>
            <a:off x="0" y="1"/>
            <a:ext cx="9144000" cy="476671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de-DE">
              <a:cs typeface="+mn-cs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676400"/>
            <a:ext cx="79248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9" tIns="45715" rIns="91429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Klicken Sie, um die Formate des Vorlagentextes zu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057" name="Rectangle 33"/>
          <p:cNvSpPr>
            <a:spLocks noChangeArrowheads="1"/>
          </p:cNvSpPr>
          <p:nvPr/>
        </p:nvSpPr>
        <p:spPr bwMode="auto">
          <a:xfrm>
            <a:off x="0" y="6237312"/>
            <a:ext cx="9144000" cy="620688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de-DE">
              <a:cs typeface="+mn-cs"/>
            </a:endParaRPr>
          </a:p>
        </p:txBody>
      </p:sp>
      <p:sp>
        <p:nvSpPr>
          <p:cNvPr id="1056" name="Text Box 32"/>
          <p:cNvSpPr txBox="1">
            <a:spLocks noChangeArrowheads="1"/>
          </p:cNvSpPr>
          <p:nvPr/>
        </p:nvSpPr>
        <p:spPr bwMode="auto">
          <a:xfrm>
            <a:off x="8388424" y="6381308"/>
            <a:ext cx="755576" cy="338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5" rIns="91429" bIns="45715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de-DE" noProof="0" dirty="0" smtClean="0">
                <a:solidFill>
                  <a:schemeClr val="bg1"/>
                </a:solidFill>
                <a:latin typeface="Calibri" pitchFamily="34" charset="0"/>
                <a:cs typeface="+mn-cs"/>
              </a:rPr>
              <a:t>#</a:t>
            </a:r>
            <a:fld id="{19621714-58BB-457A-826B-841F6E217726}" type="slidenum">
              <a:rPr lang="de-DE" noProof="0" smtClean="0">
                <a:solidFill>
                  <a:schemeClr val="bg1"/>
                </a:solidFill>
                <a:latin typeface="Calibri" pitchFamily="34" charset="0"/>
                <a:cs typeface="+mn-cs"/>
              </a:rPr>
              <a:pPr>
                <a:spcBef>
                  <a:spcPct val="50000"/>
                </a:spcBef>
                <a:defRPr/>
              </a:pPr>
              <a:t>‹Nr.›</a:t>
            </a:fld>
            <a:endParaRPr lang="de-DE" noProof="0" dirty="0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pic>
        <p:nvPicPr>
          <p:cNvPr id="98306" name="Picture 2" descr="http://upload.wikimedia.org/wikipedia/commons/thumb/b/b9/Universit%C3%A4t_Potsdam_logo.svg/200px-Universit%C3%A4t_Potsdam_logo.svg.png"/>
          <p:cNvPicPr>
            <a:picLocks noChangeAspect="1" noChangeArrowheads="1"/>
          </p:cNvPicPr>
          <p:nvPr userDrawn="1"/>
        </p:nvPicPr>
        <p:blipFill>
          <a:blip r:embed="rId13" cstate="screen">
            <a:lum bright="70000" contrast="-70000"/>
          </a:blip>
          <a:stretch>
            <a:fillRect/>
          </a:stretch>
        </p:blipFill>
        <p:spPr bwMode="auto">
          <a:xfrm>
            <a:off x="107504" y="6248070"/>
            <a:ext cx="621846" cy="62184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zoom/>
  </p:transition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190500" indent="-1905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1905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52500" indent="-1905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33500" indent="-1905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714500" indent="-1905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1717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6289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0861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5433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fights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://tinyurl.com/eim-1920-1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endParaRPr lang="de-DE" sz="3600" dirty="0" smtClean="0">
              <a:latin typeface="Calibri" pitchFamily="34" charset="0"/>
            </a:endParaRP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  <p:sp>
        <p:nvSpPr>
          <p:cNvPr id="29" name="Rechteck 28"/>
          <p:cNvSpPr/>
          <p:nvPr/>
        </p:nvSpPr>
        <p:spPr>
          <a:xfrm>
            <a:off x="0" y="2330877"/>
            <a:ext cx="91439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dirty="0" smtClean="0">
                <a:latin typeface="Calibri" pitchFamily="34" charset="0"/>
              </a:rPr>
              <a:t>Till Francke und Maik Heistermann</a:t>
            </a:r>
          </a:p>
          <a:p>
            <a:pPr algn="ctr"/>
            <a:r>
              <a:rPr lang="de-DE" sz="2800" i="1" dirty="0" smtClean="0">
                <a:latin typeface="Calibri" pitchFamily="34" charset="0"/>
              </a:rPr>
              <a:t>Universität Potsdam</a:t>
            </a:r>
            <a:endParaRPr lang="de-DE" sz="2800" i="1" dirty="0">
              <a:latin typeface="Calibri" pitchFamily="34" charset="0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1" y="5601434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dirty="0" smtClean="0">
                <a:latin typeface="Calibri" pitchFamily="34" charset="0"/>
              </a:rPr>
              <a:t>Seminar </a:t>
            </a:r>
            <a:r>
              <a:rPr lang="de-DE" sz="2000" i="1" dirty="0" smtClean="0">
                <a:latin typeface="Calibri" pitchFamily="34" charset="0"/>
              </a:rPr>
              <a:t>Einführung in die Modellierung</a:t>
            </a:r>
            <a:r>
              <a:rPr lang="de-DE" sz="2000" dirty="0" smtClean="0">
                <a:latin typeface="Calibri" pitchFamily="34" charset="0"/>
              </a:rPr>
              <a:t/>
            </a:r>
            <a:br>
              <a:rPr lang="de-DE" sz="2000" dirty="0" smtClean="0">
                <a:latin typeface="Calibri" pitchFamily="34" charset="0"/>
              </a:rPr>
            </a:br>
            <a:r>
              <a:rPr lang="de-DE" sz="2000" dirty="0" smtClean="0">
                <a:latin typeface="Calibri" pitchFamily="34" charset="0"/>
              </a:rPr>
              <a:t>im Modul </a:t>
            </a:r>
            <a:r>
              <a:rPr lang="de-DE" sz="2000" i="1" dirty="0" smtClean="0">
                <a:latin typeface="Calibri" pitchFamily="34" charset="0"/>
              </a:rPr>
              <a:t>Versuchsplanung und Geoökologische Modellierung</a:t>
            </a:r>
          </a:p>
        </p:txBody>
      </p:sp>
      <p:grpSp>
        <p:nvGrpSpPr>
          <p:cNvPr id="13" name="Gruppieren 8"/>
          <p:cNvGrpSpPr/>
          <p:nvPr/>
        </p:nvGrpSpPr>
        <p:grpSpPr>
          <a:xfrm>
            <a:off x="3380521" y="3429000"/>
            <a:ext cx="2593124" cy="1556177"/>
            <a:chOff x="3380521" y="3429000"/>
            <a:chExt cx="2593124" cy="1556177"/>
          </a:xfrm>
        </p:grpSpPr>
        <p:pic>
          <p:nvPicPr>
            <p:cNvPr id="14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533485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Ellipse 14"/>
            <p:cNvSpPr/>
            <p:nvPr/>
          </p:nvSpPr>
          <p:spPr bwMode="auto">
            <a:xfrm>
              <a:off x="3380521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Programmieren? 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55575" y="908720"/>
            <a:ext cx="82090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latin typeface="Calibri" pitchFamily="34" charset="0"/>
              </a:rPr>
              <a:t>Programmierung: flexible Interaktion mit Rechnern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Verarbeitung großer Datenmengen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Automatisierung von Abläufen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Wiederverwendbarkeit von Verarbeitungsschritten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…</a:t>
            </a:r>
            <a:endParaRPr lang="de-DE" sz="2400" dirty="0">
              <a:latin typeface="Calibri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55577" y="3717032"/>
            <a:ext cx="518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solidFill>
                  <a:srgbClr val="C00000"/>
                </a:solidFill>
                <a:latin typeface="Calibri" pitchFamily="34" charset="0"/>
                <a:sym typeface="Symbol"/>
              </a:rPr>
              <a:t>Programmierung  </a:t>
            </a:r>
            <a:r>
              <a:rPr lang="de-DE" sz="2800" dirty="0" smtClean="0">
                <a:solidFill>
                  <a:srgbClr val="C00000"/>
                </a:solidFill>
                <a:latin typeface="Calibri" pitchFamily="34" charset="0"/>
              </a:rPr>
              <a:t>Modellierung</a:t>
            </a:r>
            <a:endParaRPr lang="de-DE" sz="2800" dirty="0">
              <a:solidFill>
                <a:srgbClr val="C00000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R? </a:t>
            </a:r>
          </a:p>
        </p:txBody>
      </p:sp>
      <p:pic>
        <p:nvPicPr>
          <p:cNvPr id="8194" name="Picture 2" descr="http://developer.r-project.org/Logo/Rlogo-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954013"/>
            <a:ext cx="6336630" cy="4807099"/>
          </a:xfrm>
          <a:prstGeom prst="rect">
            <a:avLst/>
          </a:prstGeom>
          <a:noFill/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R? </a:t>
            </a:r>
          </a:p>
        </p:txBody>
      </p:sp>
      <p:pic>
        <p:nvPicPr>
          <p:cNvPr id="8194" name="Picture 2" descr="http://developer.r-project.org/Logo/Rlogo-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954013"/>
            <a:ext cx="6336630" cy="4807099"/>
          </a:xfrm>
          <a:prstGeom prst="rect">
            <a:avLst/>
          </a:prstGeom>
          <a:noFill/>
        </p:spPr>
      </p:pic>
      <p:sp>
        <p:nvSpPr>
          <p:cNvPr id="4" name="Rechteck 3"/>
          <p:cNvSpPr/>
          <p:nvPr/>
        </p:nvSpPr>
        <p:spPr bwMode="auto">
          <a:xfrm>
            <a:off x="0" y="476250"/>
            <a:ext cx="9144000" cy="5761062"/>
          </a:xfrm>
          <a:prstGeom prst="rect">
            <a:avLst/>
          </a:prstGeom>
          <a:solidFill>
            <a:srgbClr val="FFFFFF">
              <a:alpha val="6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755575" y="908720"/>
            <a:ext cx="820903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latin typeface="Calibri" pitchFamily="34" charset="0"/>
              </a:rPr>
              <a:t>Programmieren in R 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frei verfügbar (und quelloffen)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Linux/Mac/Windows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leicht erlernbar und gut lesbar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interaktiv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Tausende Erweiterungspakete für unterschiedlichste Aufgaben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aktive Nutzer- und Entwicklercommunity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Standard-Programmiersprache im Studiengang Geoökologie UP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freie Alternativen: Python, Julia, Octave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395289" y="4941168"/>
            <a:ext cx="8569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latin typeface="Calibri" pitchFamily="34" charset="0"/>
              </a:rPr>
              <a:t>R ist eine Sprache. </a:t>
            </a:r>
            <a:br>
              <a:rPr lang="de-DE" sz="3600" dirty="0" smtClean="0">
                <a:latin typeface="Calibri" pitchFamily="34" charset="0"/>
              </a:rPr>
            </a:br>
            <a:r>
              <a:rPr lang="de-DE" sz="3600" dirty="0" smtClean="0">
                <a:latin typeface="Calibri" pitchFamily="34" charset="0"/>
              </a:rPr>
              <a:t>Sprachen lernt man </a:t>
            </a:r>
            <a:r>
              <a:rPr lang="de-DE" sz="3600" dirty="0" err="1" smtClean="0">
                <a:latin typeface="Calibri" pitchFamily="34" charset="0"/>
              </a:rPr>
              <a:t>durch‘s</a:t>
            </a:r>
            <a:r>
              <a:rPr lang="de-DE" sz="3600" dirty="0" smtClean="0">
                <a:latin typeface="Calibri" pitchFamily="34" charset="0"/>
              </a:rPr>
              <a:t> Sprechen!</a:t>
            </a:r>
            <a:endParaRPr lang="de-DE" sz="3600" dirty="0"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R? </a:t>
            </a:r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3" cstate="print"/>
          <a:srcRect b="5882"/>
          <a:stretch>
            <a:fillRect/>
          </a:stretch>
        </p:blipFill>
        <p:spPr bwMode="auto">
          <a:xfrm>
            <a:off x="395287" y="1229848"/>
            <a:ext cx="5822837" cy="3567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feld 6"/>
          <p:cNvSpPr txBox="1"/>
          <p:nvPr/>
        </p:nvSpPr>
        <p:spPr>
          <a:xfrm>
            <a:off x="395287" y="765175"/>
            <a:ext cx="856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latin typeface="Calibri" pitchFamily="34" charset="0"/>
              </a:rPr>
              <a:t>Addition zweier Zahlen in der Programmiersprache C</a:t>
            </a:r>
            <a:endParaRPr lang="de-DE" sz="2400" dirty="0">
              <a:latin typeface="Calibri" pitchFamily="34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95288" y="4860449"/>
            <a:ext cx="856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latin typeface="Calibri" pitchFamily="34" charset="0"/>
              </a:rPr>
              <a:t>Addition zweier Zahlen in der Programmiersprache R</a:t>
            </a:r>
            <a:endParaRPr lang="de-DE" sz="2400" dirty="0">
              <a:latin typeface="Calibri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06208" y="5364505"/>
            <a:ext cx="11134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>
                <a:latin typeface="Courier New" pitchFamily="49" charset="0"/>
                <a:cs typeface="Courier New" pitchFamily="49" charset="0"/>
              </a:rPr>
              <a:t>&gt; 1 + 3</a:t>
            </a:r>
          </a:p>
          <a:p>
            <a:r>
              <a:rPr lang="de-DE" sz="1500" dirty="0" smtClean="0">
                <a:latin typeface="Courier New" pitchFamily="49" charset="0"/>
                <a:cs typeface="Courier New" pitchFamily="49" charset="0"/>
              </a:rPr>
              <a:t>4</a:t>
            </a:r>
            <a:endParaRPr lang="de-DE" sz="1500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8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Ein kurzes Beispiel 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755575" y="908720"/>
            <a:ext cx="820903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solidFill>
                  <a:srgbClr val="336699"/>
                </a:solidFill>
                <a:latin typeface="Calibri" pitchFamily="34" charset="0"/>
              </a:rPr>
              <a:t>Damals, im 2. Semester…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Messdaten der Klimastation Golm in minütlicher Auflösung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Darstellung ausgewählter Klimavariablen als Zeitreihen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damals mit </a:t>
            </a:r>
            <a:r>
              <a:rPr lang="de-DE" sz="2400" dirty="0" err="1" smtClean="0">
                <a:latin typeface="Calibri" pitchFamily="34" charset="0"/>
              </a:rPr>
              <a:t>OpenOffice</a:t>
            </a:r>
            <a:r>
              <a:rPr lang="de-DE" sz="2400" dirty="0" smtClean="0">
                <a:latin typeface="Calibri" pitchFamily="34" charset="0"/>
              </a:rPr>
              <a:t> oder Excel…mühsam! </a:t>
            </a:r>
          </a:p>
        </p:txBody>
      </p:sp>
      <p:pic>
        <p:nvPicPr>
          <p:cNvPr id="4" name="Grafik 10" descr="_MG_4974.JPG"/>
          <p:cNvPicPr>
            <a:picLocks noChangeAspect="1"/>
          </p:cNvPicPr>
          <p:nvPr/>
        </p:nvPicPr>
        <p:blipFill>
          <a:blip r:embed="rId3" cstate="print"/>
          <a:srcRect t="2128"/>
          <a:stretch>
            <a:fillRect/>
          </a:stretch>
        </p:blipFill>
        <p:spPr bwMode="auto">
          <a:xfrm>
            <a:off x="4072230" y="2780928"/>
            <a:ext cx="5076565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4" cstate="print"/>
          <a:srcRect b="31146"/>
          <a:stretch>
            <a:fillRect/>
          </a:stretch>
        </p:blipFill>
        <p:spPr bwMode="auto">
          <a:xfrm>
            <a:off x="179512" y="2780928"/>
            <a:ext cx="4799881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hteck 7"/>
          <p:cNvSpPr/>
          <p:nvPr/>
        </p:nvSpPr>
        <p:spPr bwMode="auto">
          <a:xfrm>
            <a:off x="0" y="2773468"/>
            <a:ext cx="9144000" cy="216024"/>
          </a:xfrm>
          <a:prstGeom prst="rect">
            <a:avLst/>
          </a:prstGeom>
          <a:solidFill>
            <a:srgbClr val="2B5681">
              <a:alpha val="4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-14996" y="6021288"/>
            <a:ext cx="9144000" cy="216024"/>
          </a:xfrm>
          <a:prstGeom prst="rect">
            <a:avLst/>
          </a:prstGeom>
          <a:solidFill>
            <a:srgbClr val="2B5681">
              <a:alpha val="4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8151" y="1124744"/>
            <a:ext cx="5307945" cy="44791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Ein kurzes Beispiel 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 t="7519" r="4803" b="2339"/>
          <a:stretch>
            <a:fillRect/>
          </a:stretch>
        </p:blipFill>
        <p:spPr bwMode="auto">
          <a:xfrm>
            <a:off x="5508104" y="980728"/>
            <a:ext cx="3577749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Der Sprung ins kalte Wasser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0" y="765175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smtClean="0">
                <a:latin typeface="Calibri" pitchFamily="34" charset="0"/>
              </a:rPr>
              <a:t>Öffne R von Deinem Desktop aus</a:t>
            </a:r>
            <a:endParaRPr lang="de-DE" sz="2800" dirty="0">
              <a:latin typeface="Calibri" pitchFamily="34" charset="0"/>
            </a:endParaRPr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3" cstate="print"/>
          <a:srcRect b="19182"/>
          <a:stretch>
            <a:fillRect/>
          </a:stretch>
        </p:blipFill>
        <p:spPr bwMode="auto">
          <a:xfrm>
            <a:off x="1738874" y="1516536"/>
            <a:ext cx="5616624" cy="4217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llipse 5"/>
          <p:cNvSpPr/>
          <p:nvPr/>
        </p:nvSpPr>
        <p:spPr bwMode="auto">
          <a:xfrm>
            <a:off x="2725470" y="2161832"/>
            <a:ext cx="864096" cy="720080"/>
          </a:xfrm>
          <a:prstGeom prst="ellipse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www.kino.de/wp-content/gallery/fight-club-1999/fight-club-edward-norton-11-rcm0x1920u.jpg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 r="4478"/>
          <a:stretch>
            <a:fillRect/>
          </a:stretch>
        </p:blipFill>
        <p:spPr bwMode="auto">
          <a:xfrm>
            <a:off x="-1" y="476250"/>
            <a:ext cx="9144001" cy="6381750"/>
          </a:xfrm>
          <a:prstGeom prst="rect">
            <a:avLst/>
          </a:prstGeom>
          <a:noFill/>
        </p:spPr>
      </p:pic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You  </a:t>
            </a:r>
            <a:r>
              <a:rPr lang="en-US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Gotta</a:t>
            </a:r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Fight </a:t>
            </a:r>
          </a:p>
        </p:txBody>
      </p:sp>
      <p:sp>
        <p:nvSpPr>
          <p:cNvPr id="5" name="Rechteck 4"/>
          <p:cNvSpPr/>
          <p:nvPr/>
        </p:nvSpPr>
        <p:spPr>
          <a:xfrm>
            <a:off x="4572000" y="7821488"/>
            <a:ext cx="19848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</a:rPr>
              <a:t>9:25 – 9:45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0" y="404664"/>
            <a:ext cx="9144000" cy="6453336"/>
          </a:xfrm>
          <a:prstGeom prst="rect">
            <a:avLst/>
          </a:prstGeom>
          <a:solidFill>
            <a:schemeClr val="tx1">
              <a:alpha val="53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323528" y="2257708"/>
            <a:ext cx="53190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 smtClean="0">
                <a:solidFill>
                  <a:schemeClr val="bg1"/>
                </a:solidFill>
              </a:rPr>
              <a:t>Aufgabe </a:t>
            </a:r>
            <a:r>
              <a:rPr lang="de-DE" sz="2800" b="1" dirty="0" smtClean="0">
                <a:solidFill>
                  <a:schemeClr val="bg1"/>
                </a:solidFill>
              </a:rPr>
              <a:t>Lösen (max. 100 WP)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-6877272" y="4869160"/>
            <a:ext cx="49584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 smtClean="0">
                <a:solidFill>
                  <a:schemeClr val="bg1"/>
                </a:solidFill>
              </a:rPr>
              <a:t>B: Beurteilen (max. 100 WP)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0" y="548680"/>
            <a:ext cx="9144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chemeClr val="bg1"/>
                </a:solidFill>
              </a:rPr>
              <a:t>- Erwerb von Extra-Punkten für Klausur</a:t>
            </a:r>
          </a:p>
          <a:p>
            <a:r>
              <a:rPr lang="de-DE" sz="2800" b="1" dirty="0" smtClean="0">
                <a:solidFill>
                  <a:schemeClr val="bg1"/>
                </a:solidFill>
              </a:rPr>
              <a:t>- 5 KP pro Termin, bei Erreichen halber </a:t>
            </a:r>
            <a:br>
              <a:rPr lang="de-DE" sz="2800" b="1" dirty="0" smtClean="0">
                <a:solidFill>
                  <a:schemeClr val="bg1"/>
                </a:solidFill>
              </a:rPr>
            </a:br>
            <a:r>
              <a:rPr lang="de-DE" sz="2800" b="1" dirty="0" smtClean="0">
                <a:solidFill>
                  <a:schemeClr val="bg1"/>
                </a:solidFill>
              </a:rPr>
              <a:t>   Wochenpunktzahl (WP)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323528" y="2852936"/>
            <a:ext cx="705678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Aufgabentemplates </a:t>
            </a:r>
            <a:r>
              <a:rPr lang="de-DE" sz="2800" dirty="0" smtClean="0">
                <a:solidFill>
                  <a:schemeClr val="bg1"/>
                </a:solidFill>
              </a:rPr>
              <a:t>aus </a:t>
            </a:r>
            <a:r>
              <a:rPr lang="de-DE" sz="2800" dirty="0" err="1" smtClean="0">
                <a:solidFill>
                  <a:schemeClr val="bg1"/>
                </a:solidFill>
              </a:rPr>
              <a:t>Moodle</a:t>
            </a:r>
            <a:r>
              <a:rPr lang="de-DE" sz="2800" dirty="0" smtClean="0">
                <a:solidFill>
                  <a:schemeClr val="bg1"/>
                </a:solidFill>
              </a:rPr>
              <a:t> laden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20-30 WP pro Aufgabe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Einreichen bis </a:t>
            </a:r>
            <a:r>
              <a:rPr lang="de-DE" sz="2800" dirty="0" smtClean="0">
                <a:solidFill>
                  <a:schemeClr val="bg1"/>
                </a:solidFill>
              </a:rPr>
              <a:t>Di, </a:t>
            </a:r>
            <a:r>
              <a:rPr lang="de-DE" sz="2800" dirty="0" smtClean="0">
                <a:solidFill>
                  <a:schemeClr val="bg1"/>
                </a:solidFill>
              </a:rPr>
              <a:t>23:59</a:t>
            </a:r>
          </a:p>
          <a:p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-7056784" y="6858000"/>
            <a:ext cx="705678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Mo 0:01 – Mi 10:00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Kontrolltemplate aus </a:t>
            </a:r>
            <a:r>
              <a:rPr lang="de-DE" sz="2800" dirty="0" err="1" smtClean="0">
                <a:solidFill>
                  <a:schemeClr val="bg1"/>
                </a:solidFill>
              </a:rPr>
              <a:t>Moodle</a:t>
            </a:r>
            <a:r>
              <a:rPr lang="de-DE" sz="2800" dirty="0" smtClean="0">
                <a:solidFill>
                  <a:schemeClr val="bg1"/>
                </a:solidFill>
              </a:rPr>
              <a:t> laden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Lösungen des Kandidaten evaluieren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Punktezahl in </a:t>
            </a:r>
            <a:r>
              <a:rPr lang="de-DE" sz="2800" dirty="0" err="1" smtClean="0">
                <a:solidFill>
                  <a:schemeClr val="bg1"/>
                </a:solidFill>
              </a:rPr>
              <a:t>Moodle</a:t>
            </a:r>
            <a:r>
              <a:rPr lang="de-DE" sz="2800" dirty="0" smtClean="0">
                <a:solidFill>
                  <a:schemeClr val="bg1"/>
                </a:solidFill>
              </a:rPr>
              <a:t> eintragen</a:t>
            </a:r>
          </a:p>
          <a:p>
            <a:endParaRPr lang="en-GB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7" grpId="0"/>
      <p:bldP spid="8" grpId="0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You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Gotta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Fight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1"/>
            <a:ext cx="8532440" cy="6825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/>
        </p:nvSpPr>
        <p:spPr>
          <a:xfrm>
            <a:off x="1" y="2276872"/>
            <a:ext cx="9108504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400" b="1" dirty="0" smtClean="0">
                <a:latin typeface="Calibri" pitchFamily="34" charset="0"/>
              </a:rPr>
              <a:t>In diesem Semester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R als Werkzeug in der Modellierung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Ökologische Modelle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smtClean="0">
                <a:latin typeface="Calibri" pitchFamily="34" charset="0"/>
              </a:rPr>
              <a:t>Hydrologische Modelle </a:t>
            </a:r>
            <a:endParaRPr lang="de-DE" sz="2400" dirty="0" smtClean="0">
              <a:latin typeface="Calibri" pitchFamily="34" charset="0"/>
            </a:endParaRP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</a:rPr>
              <a:t>(Ökohydrologische Modelle)</a:t>
            </a:r>
          </a:p>
        </p:txBody>
      </p:sp>
      <p:sp>
        <p:nvSpPr>
          <p:cNvPr id="9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endParaRPr lang="de-DE" sz="3600" dirty="0" smtClean="0">
              <a:latin typeface="Calibri" pitchFamily="34" charset="0"/>
            </a:endParaRP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  <p:grpSp>
        <p:nvGrpSpPr>
          <p:cNvPr id="8" name="Gruppieren 8"/>
          <p:cNvGrpSpPr/>
          <p:nvPr/>
        </p:nvGrpSpPr>
        <p:grpSpPr>
          <a:xfrm>
            <a:off x="3275020" y="4681135"/>
            <a:ext cx="2593124" cy="1556177"/>
            <a:chOff x="3380521" y="3429000"/>
            <a:chExt cx="2593124" cy="1556177"/>
          </a:xfrm>
        </p:grpSpPr>
        <p:pic>
          <p:nvPicPr>
            <p:cNvPr id="11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533485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Ellipse 11"/>
            <p:cNvSpPr/>
            <p:nvPr/>
          </p:nvSpPr>
          <p:spPr bwMode="auto">
            <a:xfrm>
              <a:off x="3380521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/>
        </p:nvSpPr>
        <p:spPr>
          <a:xfrm>
            <a:off x="1" y="2276872"/>
            <a:ext cx="9108504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400" b="1" dirty="0" smtClean="0">
                <a:latin typeface="Calibri" pitchFamily="34" charset="0"/>
              </a:rPr>
              <a:t>Lernziele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Sicherheit im Umgang mit R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Grundlegende Konzepte der Modellentwicklung  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Beispielhafte Modelle für </a:t>
            </a:r>
            <a:r>
              <a:rPr lang="de-DE" sz="2400" i="1" dirty="0" err="1" smtClean="0">
                <a:latin typeface="Calibri" pitchFamily="34" charset="0"/>
              </a:rPr>
              <a:t>Geo</a:t>
            </a:r>
            <a:r>
              <a:rPr lang="de-DE" sz="2400" i="1" dirty="0" smtClean="0">
                <a:latin typeface="Calibri" pitchFamily="34" charset="0"/>
              </a:rPr>
              <a:t> </a:t>
            </a:r>
            <a:r>
              <a:rPr lang="de-DE" sz="2400" dirty="0" smtClean="0">
                <a:latin typeface="Calibri" pitchFamily="34" charset="0"/>
              </a:rPr>
              <a:t>und </a:t>
            </a:r>
            <a:r>
              <a:rPr lang="de-DE" sz="2400" i="1" dirty="0" err="1" smtClean="0">
                <a:latin typeface="Calibri" pitchFamily="34" charset="0"/>
              </a:rPr>
              <a:t>Öko</a:t>
            </a:r>
            <a:endParaRPr lang="de-DE" sz="2400" i="1" dirty="0" smtClean="0">
              <a:latin typeface="Calibri" pitchFamily="34" charset="0"/>
            </a:endParaRP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Programmieren als Kampfsport</a:t>
            </a:r>
            <a:endParaRPr lang="en-GB" sz="2400" dirty="0" smtClean="0">
              <a:latin typeface="Calibri" pitchFamily="34" charset="0"/>
            </a:endParaRPr>
          </a:p>
        </p:txBody>
      </p:sp>
      <p:sp>
        <p:nvSpPr>
          <p:cNvPr id="8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endParaRPr lang="de-DE" sz="3600" dirty="0" smtClean="0">
              <a:latin typeface="Calibri" pitchFamily="34" charset="0"/>
            </a:endParaRP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3275020" y="4681135"/>
            <a:ext cx="2593124" cy="1556177"/>
            <a:chOff x="3380521" y="3429000"/>
            <a:chExt cx="2593124" cy="1556177"/>
          </a:xfrm>
        </p:grpSpPr>
        <p:pic>
          <p:nvPicPr>
            <p:cNvPr id="11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533485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Ellipse 11"/>
            <p:cNvSpPr/>
            <p:nvPr/>
          </p:nvSpPr>
          <p:spPr bwMode="auto">
            <a:xfrm>
              <a:off x="3380521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Vorlesung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95288" y="548680"/>
            <a:ext cx="79931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Verschiebung Vorlesung Di </a:t>
            </a:r>
            <a:r>
              <a:rPr lang="de-DE" sz="2800" dirty="0" smtClean="0"/>
              <a:t>8.12., 10.15 - 11.45</a:t>
            </a:r>
          </a:p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Ersatztermin</a:t>
            </a:r>
          </a:p>
          <a:p>
            <a:pPr lvl="1"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Di 1</a:t>
            </a:r>
            <a:r>
              <a:rPr lang="de-DE" sz="2800" dirty="0" smtClean="0"/>
              <a:t>2.1.21, 10.15 - 11.45</a:t>
            </a:r>
          </a:p>
          <a:p>
            <a:pPr lvl="1">
              <a:buFont typeface="Arial" pitchFamily="34" charset="0"/>
              <a:buChar char="•"/>
            </a:pPr>
            <a:r>
              <a:rPr lang="de-DE" sz="2800" dirty="0" smtClean="0"/>
              <a:t> Di 19.1.21, 10.15 - 11.45</a:t>
            </a:r>
            <a:endParaRPr lang="de-DE" sz="2800" dirty="0" smtClean="0">
              <a:latin typeface="Calibri" pitchFamily="34" charset="0"/>
            </a:endParaRPr>
          </a:p>
          <a:p>
            <a:pPr lvl="1">
              <a:buFont typeface="Arial" pitchFamily="34" charset="0"/>
              <a:buChar char="•"/>
            </a:pPr>
            <a:endParaRPr lang="de-DE" sz="2800" dirty="0"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Terminverschiebung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95288" y="548680"/>
            <a:ext cx="79931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keine Veranstaltung wegen Überschneidung:</a:t>
            </a:r>
          </a:p>
          <a:p>
            <a:pPr lvl="1"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20.12.2017</a:t>
            </a:r>
          </a:p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Doppelveranstaltung</a:t>
            </a:r>
          </a:p>
          <a:p>
            <a:pPr lvl="1"/>
            <a:r>
              <a:rPr lang="de-DE" sz="2800" dirty="0" smtClean="0">
                <a:latin typeface="+mn-lt"/>
              </a:rPr>
              <a:t>10.01.2018, 08:15 - 11:45: Thema 3 + 4 </a:t>
            </a:r>
          </a:p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Einzelveranstaltungen:</a:t>
            </a:r>
          </a:p>
          <a:p>
            <a:pPr lvl="1"/>
            <a:r>
              <a:rPr lang="de-DE" sz="2800" dirty="0" smtClean="0">
                <a:latin typeface="+mn-lt"/>
              </a:rPr>
              <a:t>17.01.2018, 10:15 - 11:45: Thema 5 25.01.2018, 10:15 - 11:45: Thema 6 31.01.2018, 10:15 - 11:45: Thema 7</a:t>
            </a:r>
          </a:p>
          <a:p>
            <a:endParaRPr lang="de-DE" sz="2800" dirty="0"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4294967295"/>
          </p:nvPr>
        </p:nvSpPr>
        <p:spPr>
          <a:xfrm>
            <a:off x="8686800" y="0"/>
            <a:ext cx="457200" cy="23018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24A113E-A894-4182-9707-9F26F0595A08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609600" lvl="0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kumimoji="0" lang="de-DE" sz="2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Fragen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jederzeit willkommen</a:t>
            </a:r>
            <a:b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(primär </a:t>
            </a:r>
            <a:r>
              <a:rPr lang="de-DE" sz="2800" kern="0" dirty="0" smtClean="0"/>
              <a:t>Audio , notfalls 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Chat)</a:t>
            </a:r>
          </a:p>
          <a:p>
            <a:pPr marL="609600" lvl="0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lang="de-DE" sz="2800" kern="0" baseline="0" dirty="0" smtClean="0">
                <a:latin typeface="+mn-lt"/>
                <a:cs typeface="+mn-cs"/>
              </a:rPr>
              <a:t>Emotionales Feedback: </a:t>
            </a:r>
          </a:p>
          <a:p>
            <a:pPr marL="1066800" lvl="1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lang="de-DE" sz="2800" kern="0" baseline="0" dirty="0" smtClean="0">
                <a:latin typeface="+mn-lt"/>
                <a:cs typeface="+mn-cs"/>
              </a:rPr>
              <a:t>Kamera an! (heute: Jan-Mär)</a:t>
            </a:r>
          </a:p>
          <a:p>
            <a:pPr marL="1066800" lvl="1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lang="de-DE" sz="2800" dirty="0" smtClean="0"/>
              <a:t>Status-Indikator (</a:t>
            </a:r>
            <a:r>
              <a:rPr lang="de-DE" sz="2800" dirty="0" smtClean="0">
                <a:latin typeface="Wingdings" pitchFamily="2" charset="2"/>
              </a:rPr>
              <a:t>JKL</a:t>
            </a:r>
            <a:r>
              <a:rPr lang="de-DE" sz="2800" dirty="0" smtClean="0"/>
              <a:t>)</a:t>
            </a:r>
            <a:endParaRPr lang="de-DE" sz="2800" kern="0" dirty="0" smtClean="0">
              <a:latin typeface="+mn-lt"/>
              <a:cs typeface="+mn-cs"/>
            </a:endParaRPr>
          </a:p>
          <a:p>
            <a:pPr marL="609600" lvl="0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kumimoji="0" lang="de-DE" sz="2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Mitschnitt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für Nutzung innerhalb der Veranstaltung</a:t>
            </a:r>
            <a:endParaRPr kumimoji="0" lang="de-DE" sz="28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Online-Plattform BBB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8"/>
          <p:cNvGrpSpPr/>
          <p:nvPr/>
        </p:nvGrpSpPr>
        <p:grpSpPr>
          <a:xfrm>
            <a:off x="2541518" y="4866265"/>
            <a:ext cx="4195714" cy="1698813"/>
            <a:chOff x="2541518" y="3429000"/>
            <a:chExt cx="4195714" cy="1698813"/>
          </a:xfrm>
        </p:grpSpPr>
        <p:pic>
          <p:nvPicPr>
            <p:cNvPr id="26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5297072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7" name="Grafik 12" descr="Logo_E_Vers1.pn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650512" y="3687082"/>
              <a:ext cx="1440731" cy="14407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Ellipse 27"/>
            <p:cNvSpPr/>
            <p:nvPr/>
          </p:nvSpPr>
          <p:spPr bwMode="auto">
            <a:xfrm>
              <a:off x="2541518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  <p:sp>
        <p:nvSpPr>
          <p:cNvPr id="10" name="Rechteck 9"/>
          <p:cNvSpPr/>
          <p:nvPr/>
        </p:nvSpPr>
        <p:spPr>
          <a:xfrm>
            <a:off x="1" y="2276872"/>
            <a:ext cx="9108504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400" b="1" dirty="0" smtClean="0">
                <a:latin typeface="Calibri" pitchFamily="34" charset="0"/>
              </a:rPr>
              <a:t>Heute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Warum Programmieren?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Warum R?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Der Sprung ins kalte Wasser</a:t>
            </a:r>
          </a:p>
          <a:p>
            <a:pPr marL="269875" indent="-269875" algn="ctr">
              <a:spcAft>
                <a:spcPts val="600"/>
              </a:spcAft>
            </a:pPr>
            <a:r>
              <a:rPr lang="en-GB" sz="2400" dirty="0" smtClean="0">
                <a:latin typeface="Calibri" pitchFamily="34" charset="0"/>
              </a:rPr>
              <a:t>You </a:t>
            </a:r>
            <a:r>
              <a:rPr lang="en-GB" sz="2400" dirty="0" err="1" smtClean="0">
                <a:latin typeface="Calibri" pitchFamily="34" charset="0"/>
              </a:rPr>
              <a:t>Gotta</a:t>
            </a:r>
            <a:r>
              <a:rPr lang="en-GB" sz="2400" dirty="0" smtClean="0">
                <a:latin typeface="Calibri" pitchFamily="34" charset="0"/>
              </a:rPr>
              <a:t> Fight</a:t>
            </a:r>
          </a:p>
        </p:txBody>
      </p:sp>
      <p:sp>
        <p:nvSpPr>
          <p:cNvPr id="8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endParaRPr lang="de-DE" sz="3600" dirty="0" smtClean="0">
              <a:latin typeface="Calibri" pitchFamily="34" charset="0"/>
            </a:endParaRP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You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Gotta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Fight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95288" y="548680"/>
            <a:ext cx="7345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latin typeface="Calibri" pitchFamily="34" charset="0"/>
              </a:rPr>
              <a:t>1. Gehe zu </a:t>
            </a:r>
            <a:r>
              <a:rPr lang="de-DE" sz="2800" dirty="0" smtClean="0">
                <a:latin typeface="Calibri" pitchFamily="34" charset="0"/>
                <a:hlinkClick r:id="rId3"/>
              </a:rPr>
              <a:t>https://codesignal.com</a:t>
            </a:r>
            <a:r>
              <a:rPr lang="de-DE" sz="2800" dirty="0" smtClean="0">
                <a:latin typeface="Calibri" pitchFamily="34" charset="0"/>
              </a:rPr>
              <a:t> </a:t>
            </a:r>
            <a:endParaRPr lang="de-DE" sz="2800" dirty="0">
              <a:latin typeface="Calibri" pitchFamily="34" charset="0"/>
            </a:endParaRPr>
          </a:p>
        </p:txBody>
      </p:sp>
      <p:sp>
        <p:nvSpPr>
          <p:cNvPr id="5" name="Ellipse 4"/>
          <p:cNvSpPr/>
          <p:nvPr/>
        </p:nvSpPr>
        <p:spPr bwMode="auto">
          <a:xfrm>
            <a:off x="1893648" y="2748654"/>
            <a:ext cx="1512168" cy="669588"/>
          </a:xfrm>
          <a:prstGeom prst="ellipse">
            <a:avLst/>
          </a:prstGeom>
          <a:noFill/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0035" y="734566"/>
            <a:ext cx="2880437" cy="543073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8" name="Textfeld 7"/>
          <p:cNvSpPr txBox="1"/>
          <p:nvPr/>
        </p:nvSpPr>
        <p:spPr>
          <a:xfrm>
            <a:off x="395536" y="3068960"/>
            <a:ext cx="5113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latin typeface="Calibri" pitchFamily="34" charset="0"/>
              </a:rPr>
              <a:t>2. Registrieren („</a:t>
            </a:r>
            <a:r>
              <a:rPr lang="de-DE" sz="2800" dirty="0" err="1" smtClean="0">
                <a:latin typeface="Calibri" pitchFamily="34" charset="0"/>
              </a:rPr>
              <a:t>Sign</a:t>
            </a:r>
            <a:r>
              <a:rPr lang="de-DE" sz="2800" dirty="0" smtClean="0">
                <a:latin typeface="Calibri" pitchFamily="34" charset="0"/>
              </a:rPr>
              <a:t> </a:t>
            </a:r>
            <a:r>
              <a:rPr lang="de-DE" sz="2800" dirty="0" err="1" smtClean="0">
                <a:latin typeface="Calibri" pitchFamily="34" charset="0"/>
              </a:rPr>
              <a:t>up</a:t>
            </a:r>
            <a:r>
              <a:rPr lang="de-DE" sz="2800" dirty="0" smtClean="0">
                <a:latin typeface="Calibri" pitchFamily="34" charset="0"/>
              </a:rPr>
              <a:t> </a:t>
            </a:r>
            <a:r>
              <a:rPr lang="de-DE" sz="2800" dirty="0" err="1" smtClean="0">
                <a:latin typeface="Calibri" pitchFamily="34" charset="0"/>
              </a:rPr>
              <a:t>here</a:t>
            </a:r>
            <a:r>
              <a:rPr lang="de-DE" sz="2800" dirty="0" smtClean="0">
                <a:latin typeface="Calibri" pitchFamily="34" charset="0"/>
              </a:rPr>
              <a:t>!“) </a:t>
            </a:r>
            <a:endParaRPr lang="de-DE" sz="2800" dirty="0">
              <a:latin typeface="Calibri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395536" y="4174048"/>
            <a:ext cx="511363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latin typeface="Calibri" pitchFamily="34" charset="0"/>
              </a:rPr>
              <a:t>3. Melde Dich zum Turnier an: </a:t>
            </a:r>
            <a:r>
              <a:rPr lang="de-DE" sz="2400" u="sng" dirty="0" smtClean="0">
                <a:solidFill>
                  <a:schemeClr val="accent2"/>
                </a:solidFill>
                <a:latin typeface="Calibri" pitchFamily="34" charset="0"/>
                <a:hlinkClick r:id="rId5"/>
              </a:rPr>
              <a:t>http://</a:t>
            </a:r>
            <a:r>
              <a:rPr lang="de-DE" sz="2400" b="1" dirty="0" smtClean="0">
                <a:hlinkClick r:id="rId5"/>
              </a:rPr>
              <a:t>tinyurl.com/eim-1920-1</a:t>
            </a:r>
            <a:endParaRPr lang="de-DE" sz="2400" u="sng" dirty="0">
              <a:solidFill>
                <a:schemeClr val="accent2"/>
              </a:solidFill>
              <a:latin typeface="Calibri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881" t="7211" r="36057" b="70762"/>
          <a:stretch/>
        </p:blipFill>
        <p:spPr bwMode="auto">
          <a:xfrm>
            <a:off x="431058" y="1251462"/>
            <a:ext cx="5042590" cy="1118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llipse 1"/>
          <p:cNvSpPr/>
          <p:nvPr/>
        </p:nvSpPr>
        <p:spPr bwMode="auto">
          <a:xfrm>
            <a:off x="3998649" y="1143908"/>
            <a:ext cx="1509455" cy="55690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Programmieren? </a:t>
            </a:r>
          </a:p>
        </p:txBody>
      </p:sp>
      <p:grpSp>
        <p:nvGrpSpPr>
          <p:cNvPr id="12" name="Gruppieren 11"/>
          <p:cNvGrpSpPr/>
          <p:nvPr/>
        </p:nvGrpSpPr>
        <p:grpSpPr>
          <a:xfrm>
            <a:off x="706388" y="476672"/>
            <a:ext cx="2857500" cy="4245991"/>
            <a:chOff x="706388" y="908720"/>
            <a:chExt cx="2857500" cy="4245991"/>
          </a:xfrm>
        </p:grpSpPr>
        <p:pic>
          <p:nvPicPr>
            <p:cNvPr id="36868" name="Picture 4" descr="http://vignette4.wikia.nocookie.net/southpark/images/0/04/Molly.png/revision/latest?cb=2014071522455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06388" y="2059086"/>
              <a:ext cx="2857500" cy="3095625"/>
            </a:xfrm>
            <a:prstGeom prst="rect">
              <a:avLst/>
            </a:prstGeom>
            <a:noFill/>
          </p:spPr>
        </p:pic>
        <p:sp>
          <p:nvSpPr>
            <p:cNvPr id="10" name="Textfeld 9"/>
            <p:cNvSpPr txBox="1"/>
            <p:nvPr/>
          </p:nvSpPr>
          <p:spPr>
            <a:xfrm>
              <a:off x="755576" y="908720"/>
              <a:ext cx="27362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 smtClean="0">
                  <a:latin typeface="Calibri" pitchFamily="34" charset="0"/>
                </a:rPr>
                <a:t>Vor dieser Übung</a:t>
              </a:r>
              <a:endParaRPr lang="de-DE" sz="2800" dirty="0">
                <a:latin typeface="Calibri" pitchFamily="34" charset="0"/>
              </a:endParaRPr>
            </a:p>
          </p:txBody>
        </p:sp>
      </p:grpSp>
      <p:grpSp>
        <p:nvGrpSpPr>
          <p:cNvPr id="14" name="Gruppieren 13"/>
          <p:cNvGrpSpPr/>
          <p:nvPr/>
        </p:nvGrpSpPr>
        <p:grpSpPr>
          <a:xfrm>
            <a:off x="4165476" y="476672"/>
            <a:ext cx="4762500" cy="4536504"/>
            <a:chOff x="4165476" y="908720"/>
            <a:chExt cx="4762500" cy="4536504"/>
          </a:xfrm>
        </p:grpSpPr>
        <p:pic>
          <p:nvPicPr>
            <p:cNvPr id="36866" name="Picture 2" descr="High Quality RPG Fan Blank Meme Template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165476" y="1768573"/>
              <a:ext cx="4762500" cy="3676651"/>
            </a:xfrm>
            <a:prstGeom prst="rect">
              <a:avLst/>
            </a:prstGeom>
            <a:noFill/>
          </p:spPr>
        </p:pic>
        <p:sp>
          <p:nvSpPr>
            <p:cNvPr id="11" name="Textfeld 10"/>
            <p:cNvSpPr txBox="1"/>
            <p:nvPr/>
          </p:nvSpPr>
          <p:spPr>
            <a:xfrm>
              <a:off x="4932040" y="908720"/>
              <a:ext cx="33122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 smtClean="0">
                  <a:latin typeface="Calibri" pitchFamily="34" charset="0"/>
                </a:rPr>
                <a:t>Nach dieser Übung</a:t>
              </a:r>
              <a:endParaRPr lang="de-DE" sz="2800" dirty="0">
                <a:latin typeface="Calibri" pitchFamily="34" charset="0"/>
              </a:endParaRPr>
            </a:p>
          </p:txBody>
        </p:sp>
      </p:grpSp>
      <p:cxnSp>
        <p:nvCxnSpPr>
          <p:cNvPr id="15" name="Gerade Verbindung 14"/>
          <p:cNvCxnSpPr/>
          <p:nvPr/>
        </p:nvCxnSpPr>
        <p:spPr bwMode="auto">
          <a:xfrm>
            <a:off x="0" y="5157192"/>
            <a:ext cx="9144000" cy="0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feld 17"/>
          <p:cNvSpPr txBox="1"/>
          <p:nvPr/>
        </p:nvSpPr>
        <p:spPr>
          <a:xfrm>
            <a:off x="107504" y="5229200"/>
            <a:ext cx="1355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Vorwissen</a:t>
            </a:r>
            <a:endParaRPr lang="de-DE" sz="2000" dirty="0"/>
          </a:p>
        </p:txBody>
      </p:sp>
      <p:sp>
        <p:nvSpPr>
          <p:cNvPr id="19" name="Textfeld 18"/>
          <p:cNvSpPr txBox="1"/>
          <p:nvPr/>
        </p:nvSpPr>
        <p:spPr>
          <a:xfrm>
            <a:off x="179512" y="5805264"/>
            <a:ext cx="1739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 smtClean="0"/>
              <a:t>keine Ahnung</a:t>
            </a:r>
            <a:endParaRPr lang="de-DE" sz="2000" i="1" dirty="0"/>
          </a:p>
        </p:txBody>
      </p:sp>
      <p:sp>
        <p:nvSpPr>
          <p:cNvPr id="20" name="Textfeld 19"/>
          <p:cNvSpPr txBox="1"/>
          <p:nvPr/>
        </p:nvSpPr>
        <p:spPr>
          <a:xfrm>
            <a:off x="7867841" y="5805264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 smtClean="0"/>
              <a:t>versiert</a:t>
            </a:r>
            <a:endParaRPr lang="de-DE" sz="2000" i="1" dirty="0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theme/theme1.xml><?xml version="1.0" encoding="utf-8"?>
<a:theme xmlns:a="http://schemas.openxmlformats.org/drawingml/2006/main" name="Standarddesign">
  <a:themeElements>
    <a:clrScheme name="Benutzerdefiniert 10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2B5681"/>
      </a:hlink>
      <a:folHlink>
        <a:srgbClr val="2B5681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0033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490</Words>
  <Application>Microsoft Office PowerPoint</Application>
  <PresentationFormat>Bildschirmpräsentation (4:3)</PresentationFormat>
  <Paragraphs>129</Paragraphs>
  <Slides>18</Slides>
  <Notes>17</Notes>
  <HiddenSlides>4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Arial</vt:lpstr>
      <vt:lpstr>Calibri</vt:lpstr>
      <vt:lpstr>MV Boli</vt:lpstr>
      <vt:lpstr>Wingdings</vt:lpstr>
      <vt:lpstr>Symbol</vt:lpstr>
      <vt:lpstr>Courier New</vt:lpstr>
      <vt:lpstr>Times New Roman</vt:lpstr>
      <vt:lpstr>Standarddesign</vt:lpstr>
      <vt:lpstr>Folie 1</vt:lpstr>
      <vt:lpstr>Folie 2</vt:lpstr>
      <vt:lpstr>Folie 3</vt:lpstr>
      <vt:lpstr>Folie 4</vt:lpstr>
      <vt:lpstr>Folie 5</vt:lpstr>
      <vt:lpstr>Folie 6</vt:lpstr>
      <vt:lpstr>Folie 7</vt:lpstr>
      <vt:lpstr>Folie 8</vt:lpstr>
      <vt:lpstr>Folie 9</vt:lpstr>
      <vt:lpstr>Folie 10</vt:lpstr>
      <vt:lpstr>Folie 11</vt:lpstr>
      <vt:lpstr>Folie 12</vt:lpstr>
      <vt:lpstr>Folie 13</vt:lpstr>
      <vt:lpstr>Folie 14</vt:lpstr>
      <vt:lpstr>Folie 15</vt:lpstr>
      <vt:lpstr>Folie 16</vt:lpstr>
      <vt:lpstr>Folie 17</vt:lpstr>
      <vt:lpstr>Folie 18</vt:lpstr>
    </vt:vector>
  </TitlesOfParts>
  <Company>WZ für Umweltsystemforschung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Super User</dc:creator>
  <cp:lastModifiedBy>francke</cp:lastModifiedBy>
  <cp:revision>7371</cp:revision>
  <cp:lastPrinted>2008-04-07T13:32:56Z</cp:lastPrinted>
  <dcterms:created xsi:type="dcterms:W3CDTF">2002-11-14T10:27:51Z</dcterms:created>
  <dcterms:modified xsi:type="dcterms:W3CDTF">2021-11-30T12:13:36Z</dcterms:modified>
</cp:coreProperties>
</file>